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64" r:id="rId12"/>
    <p:sldId id="276" r:id="rId13"/>
    <p:sldId id="277" r:id="rId14"/>
    <p:sldId id="278" r:id="rId15"/>
    <p:sldId id="279" r:id="rId16"/>
    <p:sldId id="282" r:id="rId17"/>
    <p:sldId id="280" r:id="rId18"/>
    <p:sldId id="281" r:id="rId19"/>
    <p:sldId id="283" r:id="rId20"/>
    <p:sldId id="284" r:id="rId21"/>
    <p:sldId id="285" r:id="rId22"/>
    <p:sldId id="268" r:id="rId23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세부 디자인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2021.07.11(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03187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계정을 등록 찾기할 수 있으며 로그인을 통한 인증으로 기능을 사용할 수 있도록하는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인증을 통하여 홈페이지에 접근할 수 있도록 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홈페이지에 아이디를 등록 할 수 있도록 회원가입 폼을 제공해주는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아이디와 비밀번호를 잊어버렸을 경우 사용하는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27BD83-6F02-445C-BC94-F4F5BFFECE81}"/>
              </a:ext>
            </a:extLst>
          </p:cNvPr>
          <p:cNvSpPr/>
          <p:nvPr/>
        </p:nvSpPr>
        <p:spPr>
          <a:xfrm>
            <a:off x="1233264" y="2224699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4CEB42-FA19-4583-BC4D-88CEFA4A24C6}"/>
              </a:ext>
            </a:extLst>
          </p:cNvPr>
          <p:cNvSpPr/>
          <p:nvPr/>
        </p:nvSpPr>
        <p:spPr>
          <a:xfrm>
            <a:off x="346774" y="3125399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97A42E-44D6-4396-9D17-A4D3CD469F7B}"/>
              </a:ext>
            </a:extLst>
          </p:cNvPr>
          <p:cNvSpPr/>
          <p:nvPr/>
        </p:nvSpPr>
        <p:spPr>
          <a:xfrm>
            <a:off x="1786020" y="3124873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F6D6B-0117-4648-8657-2CE65729DF1D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973712" y="2615224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BA4E1B-9015-423A-B956-2FCAD8EFEBA3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1780952" y="2615224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526D6-7FA9-4605-9743-76EC50FD849D}"/>
              </a:ext>
            </a:extLst>
          </p:cNvPr>
          <p:cNvSpPr/>
          <p:nvPr/>
        </p:nvSpPr>
        <p:spPr>
          <a:xfrm>
            <a:off x="346774" y="2184790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AFCF-4EA7-455B-B9DF-505CC0DCA1F0}"/>
              </a:ext>
            </a:extLst>
          </p:cNvPr>
          <p:cNvSpPr txBox="1"/>
          <p:nvPr/>
        </p:nvSpPr>
        <p:spPr>
          <a:xfrm>
            <a:off x="351004" y="221391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1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815882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설정이 필요한 요소들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카테고리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액세서리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카테고리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단체와 캠페인을 동일선상에 둔다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 해당 캠페인이 기간이 정해져 있는 캠페인인지 영구적인 캠페인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 구분할 수 있도록 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정했던 기능 요구사항과 페이지 설계를 통한 시나리오를 통해 데이터베이스를 설계하도록 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분석을 통해 기능 요구사항 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요구사항을 서비스 단위로 그룹화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데이터베이스 설계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별 데이터베이스 테이블 도출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Login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Product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Cart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Campaign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Flea Market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Sponsor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사항 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(documents. 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문서 참조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89789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509200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정형화 단계 생략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원자화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생략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인스턴스 미리 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0429"/>
              </p:ext>
            </p:extLst>
          </p:nvPr>
        </p:nvGraphicFramePr>
        <p:xfrm>
          <a:off x="460488" y="1403102"/>
          <a:ext cx="1933834" cy="352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유저 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유저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주민번호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기부액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마일리지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888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7683949" y="2045239"/>
            <a:ext cx="1255338" cy="171450"/>
            <a:chOff x="6307023" y="834108"/>
            <a:chExt cx="1255338" cy="17145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6307023" y="910483"/>
              <a:ext cx="1255338" cy="8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486036" y="834108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432697" y="834108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440035" y="834108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7442421" y="910483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7366176" y="869525"/>
              <a:ext cx="80009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7511"/>
              </p:ext>
            </p:extLst>
          </p:nvPr>
        </p:nvGraphicFramePr>
        <p:xfrm>
          <a:off x="8961757" y="1406414"/>
          <a:ext cx="1933834" cy="320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가격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좋아요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재고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37633"/>
              </p:ext>
            </p:extLst>
          </p:nvPr>
        </p:nvGraphicFramePr>
        <p:xfrm>
          <a:off x="5754732" y="140972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후원단체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후원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캠페인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시작일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마감일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69216"/>
              </p:ext>
            </p:extLst>
          </p:nvPr>
        </p:nvGraphicFramePr>
        <p:xfrm>
          <a:off x="5784549" y="4699580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후원단체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 rot="5400000">
            <a:off x="6574148" y="4404767"/>
            <a:ext cx="416557" cy="176981"/>
            <a:chOff x="6761377" y="818679"/>
            <a:chExt cx="619628" cy="179165"/>
          </a:xfrm>
        </p:grpSpPr>
        <p:cxnSp>
          <p:nvCxnSpPr>
            <p:cNvPr id="20" name="직선 연결선 19"/>
            <p:cNvCxnSpPr>
              <a:endCxn id="25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57016"/>
              </p:ext>
            </p:extLst>
          </p:nvPr>
        </p:nvGraphicFramePr>
        <p:xfrm>
          <a:off x="8958445" y="504082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 rot="5400000">
            <a:off x="9698348" y="4755950"/>
            <a:ext cx="416557" cy="176981"/>
            <a:chOff x="6761377" y="818679"/>
            <a:chExt cx="619628" cy="179165"/>
          </a:xfrm>
        </p:grpSpPr>
        <p:cxnSp>
          <p:nvCxnSpPr>
            <p:cNvPr id="29" name="직선 연결선 28"/>
            <p:cNvCxnSpPr>
              <a:endCxn id="3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40697"/>
              </p:ext>
            </p:extLst>
          </p:nvPr>
        </p:nvGraphicFramePr>
        <p:xfrm>
          <a:off x="3319644" y="139978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중고 게시판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중고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확정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4109"/>
              </p:ext>
            </p:extLst>
          </p:nvPr>
        </p:nvGraphicFramePr>
        <p:xfrm>
          <a:off x="3342836" y="470289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중고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중고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 rot="5400000">
            <a:off x="4062861" y="4408080"/>
            <a:ext cx="416557" cy="176981"/>
            <a:chOff x="6761377" y="818679"/>
            <a:chExt cx="619628" cy="179165"/>
          </a:xfrm>
        </p:grpSpPr>
        <p:cxnSp>
          <p:nvCxnSpPr>
            <p:cNvPr id="39" name="직선 연결선 38"/>
            <p:cNvCxnSpPr>
              <a:endCxn id="4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9064"/>
              </p:ext>
            </p:extLst>
          </p:nvPr>
        </p:nvGraphicFramePr>
        <p:xfrm>
          <a:off x="523436" y="5133589"/>
          <a:ext cx="1933834" cy="159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장바구니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장바구니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유저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장바구니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6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2021.07.13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39537"/>
              </p:ext>
            </p:extLst>
          </p:nvPr>
        </p:nvGraphicFramePr>
        <p:xfrm>
          <a:off x="269846" y="1475660"/>
          <a:ext cx="10666510" cy="53506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user</a:t>
                      </a:r>
                      <a:r>
                        <a:rPr lang="ko-KR" altLang="en-US" sz="4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user_no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user_id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VARCHAR(50)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user_pw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user_tel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VARCHAR(15)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user_jumin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user_addr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user_cash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769685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User_bought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VARCHAR(400)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223766"/>
                  </a:ext>
                </a:extLst>
              </a:tr>
            </a:tbl>
          </a:graphicData>
        </a:graphic>
      </p:graphicFrame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50E3ACC6-1E59-4DF8-8690-DC35F523C1F6}"/>
              </a:ext>
            </a:extLst>
          </p:cNvPr>
          <p:cNvSpPr/>
          <p:nvPr/>
        </p:nvSpPr>
        <p:spPr>
          <a:xfrm>
            <a:off x="3713562" y="6509546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2021.07.13</a:t>
            </a:r>
          </a:p>
        </p:txBody>
      </p:sp>
    </p:spTree>
    <p:extLst>
      <p:ext uri="{BB962C8B-B14F-4D97-AF65-F5344CB8AC3E}">
        <p14:creationId xmlns:p14="http://schemas.microsoft.com/office/powerpoint/2010/main" val="415863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0253"/>
              </p:ext>
            </p:extLst>
          </p:nvPr>
        </p:nvGraphicFramePr>
        <p:xfrm>
          <a:off x="269846" y="1475660"/>
          <a:ext cx="10666510" cy="44661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good</a:t>
                      </a:r>
                      <a:r>
                        <a:rPr lang="ko-KR" altLang="en-US" sz="32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good_no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good_tag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none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good_like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good_stock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good_detail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5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38000"/>
              </p:ext>
            </p:extLst>
          </p:nvPr>
        </p:nvGraphicFramePr>
        <p:xfrm>
          <a:off x="269846" y="1475660"/>
          <a:ext cx="10666510" cy="28340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good_com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good_com_no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72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31316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spon</a:t>
                      </a:r>
                      <a:r>
                        <a:rPr lang="ko-KR" altLang="en-US" sz="32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spon_name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rgbClr val="FF0000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spon_total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spon_iscampaign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false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spon_start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spon_end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2999-12-31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spon_url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VARCHAR(300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spon_comment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84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728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spon_com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07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511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flea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flea_no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flea_title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VARCHAR(40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flea_isokay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Default:false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중고거래 가이드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flea_img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45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3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23:50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20602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flea_com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flea_com_no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flea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58038"/>
              </p:ext>
            </p:extLst>
          </p:nvPr>
        </p:nvGraphicFramePr>
        <p:xfrm>
          <a:off x="269846" y="1475660"/>
          <a:ext cx="10666510" cy="2254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cart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cart_no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user_no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user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dk1"/>
                          </a:solidFill>
                        </a:rPr>
                        <a:t>cart_count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9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323439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개발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제비뽑기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생성 및 확인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조사 자료 활용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이동에 영향이 있는 페이지를 중심으로 세부 디자인을 설정한다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단위의 개발에서 서비스 속 하나의 기능을 실행시키기 위해 필요한 페이지 이동과 이동하면서 리퀘스트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리스폰할 파라미터의 종류와 흐름을 결정한다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 분류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Campaign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Flea Market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Mypage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01675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Product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리스트를 보고 구매 절차까지의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베이스에 저장된 모든 상품을 최신순으로 정렬해준다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리스트에서 사용자가 하나의 상품을 클릭했을 때 이동하는 페이지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번호를 통해 데이터베이스에서 해당 번호의 상품에 대한 정보를 가지고 온다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상품을 구매했을 때 이동하는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서비스 담당자는 구매 절차를 인자하고 페이지를 늘리는 것을 검토하도록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314EEA-E5F5-48CF-81A1-D8ED7CECBF4B}"/>
              </a:ext>
            </a:extLst>
          </p:cNvPr>
          <p:cNvSpPr/>
          <p:nvPr/>
        </p:nvSpPr>
        <p:spPr>
          <a:xfrm>
            <a:off x="2544939" y="2591416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AD770-F291-4AC4-9493-18C6D9CFAE16}"/>
              </a:ext>
            </a:extLst>
          </p:cNvPr>
          <p:cNvSpPr/>
          <p:nvPr/>
        </p:nvSpPr>
        <p:spPr>
          <a:xfrm>
            <a:off x="1460139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4A69D-2A76-4472-B58D-FBBF235A0A24}"/>
              </a:ext>
            </a:extLst>
          </p:cNvPr>
          <p:cNvSpPr/>
          <p:nvPr/>
        </p:nvSpPr>
        <p:spPr>
          <a:xfrm>
            <a:off x="408068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1D73E6-2BD9-4345-B1C6-CDFF9BCBD3E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256523" y="2850022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4A75C7-506F-42A8-8D67-E6ABAC30E53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204452" y="2850022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0230F-E4AA-4B62-93E9-AD8A4D0E6224}"/>
              </a:ext>
            </a:extLst>
          </p:cNvPr>
          <p:cNvSpPr/>
          <p:nvPr/>
        </p:nvSpPr>
        <p:spPr>
          <a:xfrm>
            <a:off x="366205" y="2400025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FECDD-7ABA-47EC-B67F-62479C39A1FB}"/>
              </a:ext>
            </a:extLst>
          </p:cNvPr>
          <p:cNvSpPr txBox="1"/>
          <p:nvPr/>
        </p:nvSpPr>
        <p:spPr>
          <a:xfrm>
            <a:off x="428088" y="2399102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B518B-90D6-4723-8393-3CB16B248FD2}"/>
              </a:ext>
            </a:extLst>
          </p:cNvPr>
          <p:cNvSpPr txBox="1"/>
          <p:nvPr/>
        </p:nvSpPr>
        <p:spPr>
          <a:xfrm>
            <a:off x="2741427" y="2361700"/>
            <a:ext cx="66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028B5297-8A1E-4198-86F5-E2EA7751D947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630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Campaign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정보를 확인하고 이용할 수 있도록 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데이터베이스에서 캠페인 정보를 전부 불러와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캠페인과 후원단체는 같은 테이블을 공유하고 있지만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iscampaign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캠페인 리스트로 넣을 것인지를 판단한다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캠페인을 클릭했을 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캠페인의 번호를 통해 데이터베이스에서 알맞은 캠페인 정보를 가져와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뷰에서 이동할 수 있는 메뉴는 해당 서비스 개발자가 생각하여 파라미터 테스트를 마치도록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54718B-644D-4DCF-B561-FD79FDCEDA42}"/>
              </a:ext>
            </a:extLst>
          </p:cNvPr>
          <p:cNvSpPr/>
          <p:nvPr/>
        </p:nvSpPr>
        <p:spPr>
          <a:xfrm>
            <a:off x="2617067" y="257552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35C64-7312-4980-BB5D-E903683280A5}"/>
              </a:ext>
            </a:extLst>
          </p:cNvPr>
          <p:cNvSpPr/>
          <p:nvPr/>
        </p:nvSpPr>
        <p:spPr>
          <a:xfrm>
            <a:off x="1287848" y="257471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2E1D89-3A81-4C20-8245-274B851C2E4F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13110" y="276998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B7426-6698-46F3-B26C-236EBF948806}"/>
              </a:ext>
            </a:extLst>
          </p:cNvPr>
          <p:cNvSpPr/>
          <p:nvPr/>
        </p:nvSpPr>
        <p:spPr>
          <a:xfrm>
            <a:off x="435065" y="212432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E0990-5FE0-467D-968A-6C02D525E852}"/>
              </a:ext>
            </a:extLst>
          </p:cNvPr>
          <p:cNvSpPr txBox="1"/>
          <p:nvPr/>
        </p:nvSpPr>
        <p:spPr>
          <a:xfrm>
            <a:off x="475801" y="216162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DDCC50C0-BBF4-4183-A97F-E3FD7C017A85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13140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Flea Market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대한 기능을 모아놓은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등록된 상품을 볼 수 있으며 사용자는 이번 시즌에 채택된 상품과 채택되지 않은 상품 모두를 조회할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자신의 물품을 등록할 수 있는 기능을 가진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중고상품에는 이미지를 포함하고 있어 등록 기능에 이미지를 등록해야하지만 사용해야하는 라이브러리에 대한 지식과 기술적 역량부족이라고 판단되어 이미지 업로드 기능은 구현하지 않도록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상품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중고상품을 클릭했을 경우 해당 중고상품에 대한 정보를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AFFAB7-A9C9-419C-8A97-A59413B0C89B}"/>
              </a:ext>
            </a:extLst>
          </p:cNvPr>
          <p:cNvSpPr/>
          <p:nvPr/>
        </p:nvSpPr>
        <p:spPr>
          <a:xfrm>
            <a:off x="520644" y="3053715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E2A05-8260-4FD2-97F4-A67963A9AF66}"/>
              </a:ext>
            </a:extLst>
          </p:cNvPr>
          <p:cNvSpPr/>
          <p:nvPr/>
        </p:nvSpPr>
        <p:spPr>
          <a:xfrm>
            <a:off x="1927787" y="3053716"/>
            <a:ext cx="121648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 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A6E3A3-BCDF-4FAE-85A5-4B9BF80D8B3C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1616019" y="3248978"/>
            <a:ext cx="311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8F854-C942-4F23-88FA-D150A6D82CDF}"/>
              </a:ext>
            </a:extLst>
          </p:cNvPr>
          <p:cNvSpPr/>
          <p:nvPr/>
        </p:nvSpPr>
        <p:spPr>
          <a:xfrm>
            <a:off x="520644" y="2431956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EC5F86-13AA-4B59-A43E-A67BF199F7BC}"/>
              </a:ext>
            </a:extLst>
          </p:cNvPr>
          <p:cNvCxnSpPr>
            <a:cxnSpLocks/>
            <a:stCxn id="11" idx="0"/>
            <a:endCxn id="21" idx="2"/>
          </p:cNvCxnSpPr>
          <p:nvPr/>
        </p:nvCxnSpPr>
        <p:spPr>
          <a:xfrm flipH="1" flipV="1">
            <a:off x="1068331" y="2822480"/>
            <a:ext cx="1" cy="231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C4AD7-C8E8-4E62-A0C9-5F55694D913A}"/>
              </a:ext>
            </a:extLst>
          </p:cNvPr>
          <p:cNvSpPr/>
          <p:nvPr/>
        </p:nvSpPr>
        <p:spPr>
          <a:xfrm>
            <a:off x="338848" y="2118728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2DEA6-E415-4FBF-894B-D424FD0742DD}"/>
              </a:ext>
            </a:extLst>
          </p:cNvPr>
          <p:cNvSpPr txBox="1"/>
          <p:nvPr/>
        </p:nvSpPr>
        <p:spPr>
          <a:xfrm>
            <a:off x="6096000" y="1366063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※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변경 사항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시즌제 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18A56D-3CA3-4059-9DDB-16D887CA510E}"/>
              </a:ext>
            </a:extLst>
          </p:cNvPr>
          <p:cNvSpPr/>
          <p:nvPr/>
        </p:nvSpPr>
        <p:spPr>
          <a:xfrm>
            <a:off x="7675951" y="3196132"/>
            <a:ext cx="1194382" cy="369332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운영자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61603B-8226-4B66-A99A-B4098C63E81A}"/>
              </a:ext>
            </a:extLst>
          </p:cNvPr>
          <p:cNvSpPr/>
          <p:nvPr/>
        </p:nvSpPr>
        <p:spPr>
          <a:xfrm>
            <a:off x="5259977" y="2680062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중고장터</a:t>
            </a:r>
            <a:endParaRPr lang="en-US" altLang="ko-KR" sz="1400"/>
          </a:p>
          <a:p>
            <a:pPr algn="ctr"/>
            <a:r>
              <a:rPr lang="ko-KR" altLang="en-US" sz="1400"/>
              <a:t>상품 등록자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4AFB9F-7BAF-4B7D-88D6-DAFF6DB9AEBD}"/>
              </a:ext>
            </a:extLst>
          </p:cNvPr>
          <p:cNvSpPr/>
          <p:nvPr/>
        </p:nvSpPr>
        <p:spPr>
          <a:xfrm>
            <a:off x="7437120" y="1860693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중고장터</a:t>
            </a:r>
            <a:endParaRPr lang="en-US" altLang="ko-KR" sz="240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A6CC25D-292C-4639-95D2-5E84102D9E91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 rot="5400000" flipH="1" flipV="1">
            <a:off x="6485893" y="1728835"/>
            <a:ext cx="561334" cy="13411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1D62F71-2809-4143-94D7-9FA69FFF503F}"/>
              </a:ext>
            </a:extLst>
          </p:cNvPr>
          <p:cNvCxnSpPr>
            <a:cxnSpLocks/>
            <a:stCxn id="41" idx="2"/>
            <a:endCxn id="39" idx="0"/>
          </p:cNvCxnSpPr>
          <p:nvPr/>
        </p:nvCxnSpPr>
        <p:spPr>
          <a:xfrm rot="5400000">
            <a:off x="7863459" y="2786447"/>
            <a:ext cx="81936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2AF330-E79D-4833-A313-FBF75785298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8870333" y="2118728"/>
            <a:ext cx="238832" cy="1262070"/>
          </a:xfrm>
          <a:prstGeom prst="bentConnector3">
            <a:avLst>
              <a:gd name="adj1" fmla="val 195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E8F8EC-AF73-49AC-BD49-3D56DF183973}"/>
              </a:ext>
            </a:extLst>
          </p:cNvPr>
          <p:cNvSpPr/>
          <p:nvPr/>
        </p:nvSpPr>
        <p:spPr>
          <a:xfrm>
            <a:off x="10238928" y="1860693"/>
            <a:ext cx="624514" cy="177026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시즌 경매</a:t>
            </a:r>
            <a:endParaRPr lang="en-US" altLang="ko-KR" sz="240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CF3AAF8-A1FA-4A40-B28B-DA04AFC5DD49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09165" y="1993430"/>
            <a:ext cx="1129763" cy="7523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FF85EAF-DEE0-4F15-BF6D-4E0C11514278}"/>
              </a:ext>
            </a:extLst>
          </p:cNvPr>
          <p:cNvSpPr txBox="1"/>
          <p:nvPr/>
        </p:nvSpPr>
        <p:spPr>
          <a:xfrm>
            <a:off x="6284102" y="1828967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상품 등록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000297-7ED3-4FEC-A332-CAA473EB40EE}"/>
              </a:ext>
            </a:extLst>
          </p:cNvPr>
          <p:cNvSpPr txBox="1"/>
          <p:nvPr/>
        </p:nvSpPr>
        <p:spPr>
          <a:xfrm>
            <a:off x="7337478" y="2694598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상품 판매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적절성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2A559-FC5A-4D34-98F2-4736E9AE04F9}"/>
              </a:ext>
            </a:extLst>
          </p:cNvPr>
          <p:cNvSpPr txBox="1"/>
          <p:nvPr/>
        </p:nvSpPr>
        <p:spPr>
          <a:xfrm>
            <a:off x="8849057" y="3416531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채택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 선택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D1237-44A4-43D2-8119-ED80F2FA2434}"/>
              </a:ext>
            </a:extLst>
          </p:cNvPr>
          <p:cNvSpPr txBox="1"/>
          <p:nvPr/>
        </p:nvSpPr>
        <p:spPr>
          <a:xfrm>
            <a:off x="9104820" y="1733735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시즌 경매 시작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4">
            <a:extLst>
              <a:ext uri="{FF2B5EF4-FFF2-40B4-BE49-F238E27FC236}">
                <a16:creationId xmlns:a16="http://schemas.microsoft.com/office/drawing/2014/main" id="{E2D791F3-A57D-4BD1-9B62-722380F5A733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97161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52431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단체에 대한 정보를 볼 수 있는 서비스 기능이다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기능을 통해 사용자는 후원단체에 마일리지를 사용하여 후원할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단체들에 대한 리스트를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후원 단체를 클릭했을 경우 해당 후원 단체에 대한 정보를 보여주는 페이지로 이동한다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해당 단체에 대한 후원을 선택했을 경우 사용자의 마일리지를 차감하고 그만큼을 해당 단체의 누적 후원금으로 합산한다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마찬가지로 페이지가 추가로 필요하다고 생각될 경우 테스트 페이지를 통해 구현하도록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B18FA-7291-4669-968F-69364A62BAF4}"/>
              </a:ext>
            </a:extLst>
          </p:cNvPr>
          <p:cNvSpPr/>
          <p:nvPr/>
        </p:nvSpPr>
        <p:spPr>
          <a:xfrm>
            <a:off x="563199" y="2369505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0161-CD0C-44D5-8502-2F7F2E1EA481}"/>
              </a:ext>
            </a:extLst>
          </p:cNvPr>
          <p:cNvSpPr/>
          <p:nvPr/>
        </p:nvSpPr>
        <p:spPr>
          <a:xfrm>
            <a:off x="2289008" y="2369505"/>
            <a:ext cx="1095375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A1EB5D-FE74-4537-B625-DA0812E6BDBC}"/>
              </a:ext>
            </a:extLst>
          </p:cNvPr>
          <p:cNvSpPr/>
          <p:nvPr/>
        </p:nvSpPr>
        <p:spPr>
          <a:xfrm>
            <a:off x="2479632" y="2895196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223EDB-5C6F-4793-8BC4-BD6E183E88C9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007855" y="2564768"/>
            <a:ext cx="2811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78B998-8B7A-4296-9A91-2136DE6D3FCF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836696" y="2760030"/>
            <a:ext cx="0" cy="135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C84448-3C6B-458D-9594-074EA69EBF25}"/>
              </a:ext>
            </a:extLst>
          </p:cNvPr>
          <p:cNvSpPr/>
          <p:nvPr/>
        </p:nvSpPr>
        <p:spPr>
          <a:xfrm>
            <a:off x="442483" y="2310325"/>
            <a:ext cx="3137296" cy="111867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04DFDF77-8C67-4AA5-8A2F-3234A49A1B2C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35805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30469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 page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마이페이지를 통해 사용자의 전체 정보를 볼 수 있는 서비스이다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정보를 볼 수 있는 서비스로 마이페이지의 구성을 해당 서비스 담당자가 생각해내어 여러개의 페이지를 만들고 테스트 페이지를 만들도록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DC1961-3915-4459-8CC8-DEFFF67E1E2B}"/>
              </a:ext>
            </a:extLst>
          </p:cNvPr>
          <p:cNvSpPr/>
          <p:nvPr/>
        </p:nvSpPr>
        <p:spPr>
          <a:xfrm>
            <a:off x="453270" y="2580935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EA0E5-B49F-4398-BC21-979655D830B3}"/>
              </a:ext>
            </a:extLst>
          </p:cNvPr>
          <p:cNvSpPr/>
          <p:nvPr/>
        </p:nvSpPr>
        <p:spPr>
          <a:xfrm>
            <a:off x="403308" y="2115811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AA593-DC70-43DD-8244-ED995B82DA3A}"/>
              </a:ext>
            </a:extLst>
          </p:cNvPr>
          <p:cNvSpPr txBox="1"/>
          <p:nvPr/>
        </p:nvSpPr>
        <p:spPr>
          <a:xfrm>
            <a:off x="450980" y="220869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95E8-5330-46B5-A91B-53F6E01E2744}"/>
              </a:ext>
            </a:extLst>
          </p:cNvPr>
          <p:cNvSpPr txBox="1"/>
          <p:nvPr/>
        </p:nvSpPr>
        <p:spPr>
          <a:xfrm>
            <a:off x="759267" y="21989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255454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장바구니를 볼 수 있는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밴치마킹을 통해 파라미터를 제어하도록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리스트를 불러와 사용자에게 제공하는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9C6D3-9A9F-4D20-87C6-5E8A4AC6FB6C}"/>
              </a:ext>
            </a:extLst>
          </p:cNvPr>
          <p:cNvSpPr/>
          <p:nvPr/>
        </p:nvSpPr>
        <p:spPr>
          <a:xfrm>
            <a:off x="1496709" y="2621781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B432D-B531-4E85-901B-6445A3988211}"/>
              </a:ext>
            </a:extLst>
          </p:cNvPr>
          <p:cNvSpPr/>
          <p:nvPr/>
        </p:nvSpPr>
        <p:spPr>
          <a:xfrm>
            <a:off x="1646205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3CE9C-F42F-4ADE-BA93-4715B31F3BC5}"/>
              </a:ext>
            </a:extLst>
          </p:cNvPr>
          <p:cNvSpPr/>
          <p:nvPr/>
        </p:nvSpPr>
        <p:spPr>
          <a:xfrm>
            <a:off x="514883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199882-AB01-44C7-A892-2AD3894FA1F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311267" y="2257957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EC90B5-014C-4D75-9D4A-B078EE0DC2C1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044397" y="2426519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64795-3AF9-42DD-A8FC-16DCBDF7B14C}"/>
              </a:ext>
            </a:extLst>
          </p:cNvPr>
          <p:cNvSpPr/>
          <p:nvPr/>
        </p:nvSpPr>
        <p:spPr>
          <a:xfrm>
            <a:off x="1161945" y="2480220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FEC7E-683B-41D6-B4AF-D98AEF256F40}"/>
              </a:ext>
            </a:extLst>
          </p:cNvPr>
          <p:cNvSpPr txBox="1"/>
          <p:nvPr/>
        </p:nvSpPr>
        <p:spPr>
          <a:xfrm>
            <a:off x="1197799" y="256185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3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2038</Words>
  <Application>Microsoft Office PowerPoint</Application>
  <PresentationFormat>와이드스크린</PresentationFormat>
  <Paragraphs>760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46</cp:revision>
  <dcterms:created xsi:type="dcterms:W3CDTF">2021-07-09T09:03:59Z</dcterms:created>
  <dcterms:modified xsi:type="dcterms:W3CDTF">2021-07-13T10:12:22Z</dcterms:modified>
</cp:coreProperties>
</file>